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8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24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45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5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15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23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4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31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95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4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7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4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7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B2B63-2096-49BD-BA8C-48A98D6D678E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E275B-EC96-40A7-B5F8-34EBC9DC65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63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1.jp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AE714F9-F75F-4B93-88BF-533E6EC9E9F9}"/>
              </a:ext>
            </a:extLst>
          </p:cNvPr>
          <p:cNvSpPr/>
          <p:nvPr/>
        </p:nvSpPr>
        <p:spPr>
          <a:xfrm>
            <a:off x="179511" y="1986758"/>
            <a:ext cx="4266000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PACT Care Coordinators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E92FFB2-5C69-42F6-A2C4-AD592D60857D}"/>
              </a:ext>
            </a:extLst>
          </p:cNvPr>
          <p:cNvSpPr/>
          <p:nvPr/>
        </p:nvSpPr>
        <p:spPr>
          <a:xfrm>
            <a:off x="174433" y="5393312"/>
            <a:ext cx="4228151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PCN Network Manager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96BEAD-5EDF-4B28-B76E-85A2110F971A}"/>
              </a:ext>
            </a:extLst>
          </p:cNvPr>
          <p:cNvSpPr/>
          <p:nvPr/>
        </p:nvSpPr>
        <p:spPr>
          <a:xfrm>
            <a:off x="174434" y="4056136"/>
            <a:ext cx="4240490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PACT Clinical Lead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12A907-AB25-4AFC-859F-F14DDB00A707}"/>
              </a:ext>
            </a:extLst>
          </p:cNvPr>
          <p:cNvSpPr/>
          <p:nvPr/>
        </p:nvSpPr>
        <p:spPr>
          <a:xfrm>
            <a:off x="4666412" y="4557702"/>
            <a:ext cx="4295878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PACT OT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12C0B43-49A6-4FF7-8AE3-F28617A626C3}"/>
              </a:ext>
            </a:extLst>
          </p:cNvPr>
          <p:cNvSpPr/>
          <p:nvPr/>
        </p:nvSpPr>
        <p:spPr>
          <a:xfrm>
            <a:off x="4673688" y="3414061"/>
            <a:ext cx="4265704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PACT Physio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090BB2E-E495-455F-BA05-60CBE318E473}"/>
              </a:ext>
            </a:extLst>
          </p:cNvPr>
          <p:cNvSpPr/>
          <p:nvPr/>
        </p:nvSpPr>
        <p:spPr>
          <a:xfrm>
            <a:off x="4678017" y="2003361"/>
            <a:ext cx="4265703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PACT Administrator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89A6894-0667-4D34-A549-25792D8D0B9C}"/>
              </a:ext>
            </a:extLst>
          </p:cNvPr>
          <p:cNvSpPr/>
          <p:nvPr/>
        </p:nvSpPr>
        <p:spPr>
          <a:xfrm>
            <a:off x="204605" y="2580360"/>
            <a:ext cx="4202308" cy="58139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Kelly Robson</a:t>
            </a:r>
          </a:p>
          <a:p>
            <a:pPr algn="ctr"/>
            <a:r>
              <a:rPr lang="en-GB" dirty="0"/>
              <a:t>Kelly.Robson@bradford.nhs.uk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2503386-4378-4168-9DA3-DB932C7E4A7A}"/>
              </a:ext>
            </a:extLst>
          </p:cNvPr>
          <p:cNvSpPr/>
          <p:nvPr/>
        </p:nvSpPr>
        <p:spPr>
          <a:xfrm>
            <a:off x="182446" y="3356551"/>
            <a:ext cx="4240490" cy="58139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Ashleigh Taylor</a:t>
            </a:r>
          </a:p>
          <a:p>
            <a:pPr algn="ctr"/>
            <a:r>
              <a:rPr lang="en-GB" dirty="0"/>
              <a:t>Ashleigh.Taylor@bradford.nhs.uk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6E25B70-3CD0-4C70-839D-6D20AB795042}"/>
              </a:ext>
            </a:extLst>
          </p:cNvPr>
          <p:cNvSpPr/>
          <p:nvPr/>
        </p:nvSpPr>
        <p:spPr>
          <a:xfrm>
            <a:off x="174433" y="5989283"/>
            <a:ext cx="4243069" cy="58139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Ayeesha Qureshi</a:t>
            </a:r>
          </a:p>
          <a:p>
            <a:pPr algn="ctr"/>
            <a:r>
              <a:rPr lang="en-GB" dirty="0"/>
              <a:t>Ayeesha.qureshi@bradford.nhs.uk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B0E58E0-C36E-4388-9C8C-09FE4BCE807B}"/>
              </a:ext>
            </a:extLst>
          </p:cNvPr>
          <p:cNvSpPr/>
          <p:nvPr/>
        </p:nvSpPr>
        <p:spPr>
          <a:xfrm>
            <a:off x="182446" y="4636486"/>
            <a:ext cx="4220139" cy="61551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On Call GP for each Practice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BF44D6F-3F0F-4492-B054-C69549C8015C}"/>
              </a:ext>
            </a:extLst>
          </p:cNvPr>
          <p:cNvSpPr/>
          <p:nvPr/>
        </p:nvSpPr>
        <p:spPr>
          <a:xfrm>
            <a:off x="4673692" y="2581999"/>
            <a:ext cx="4265703" cy="71508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Denise Mitchell</a:t>
            </a:r>
          </a:p>
          <a:p>
            <a:pPr algn="ctr"/>
            <a:r>
              <a:rPr lang="en-GB" dirty="0"/>
              <a:t>Denise.Mitchell2@bradford.nhs.uk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3D87D4C-EFBE-4422-9FC2-6F8D14E1965B}"/>
              </a:ext>
            </a:extLst>
          </p:cNvPr>
          <p:cNvSpPr/>
          <p:nvPr/>
        </p:nvSpPr>
        <p:spPr>
          <a:xfrm>
            <a:off x="4668610" y="3992699"/>
            <a:ext cx="4295878" cy="4572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Sarah Hardy</a:t>
            </a:r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54A5AF0-8721-434A-AB3B-8B17E247D86F}"/>
              </a:ext>
            </a:extLst>
          </p:cNvPr>
          <p:cNvSpPr/>
          <p:nvPr/>
        </p:nvSpPr>
        <p:spPr>
          <a:xfrm>
            <a:off x="4673688" y="5102580"/>
            <a:ext cx="4295878" cy="4572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Chloe Kinsella</a:t>
            </a:r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7081DBC-1B32-4DCA-A5F4-29ADB49E2CB3}"/>
              </a:ext>
            </a:extLst>
          </p:cNvPr>
          <p:cNvSpPr/>
          <p:nvPr/>
        </p:nvSpPr>
        <p:spPr>
          <a:xfrm>
            <a:off x="200279" y="188640"/>
            <a:ext cx="8764209" cy="79084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Hello…We are 5LE PACT…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F8CFFC4-0B36-43D1-B335-D68145F10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917" y="5803258"/>
            <a:ext cx="3027830" cy="95344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937A613-C767-4A84-BEF0-C970F45524D7}"/>
              </a:ext>
            </a:extLst>
          </p:cNvPr>
          <p:cNvSpPr txBox="1"/>
          <p:nvPr/>
        </p:nvSpPr>
        <p:spPr>
          <a:xfrm>
            <a:off x="179512" y="1131071"/>
            <a:ext cx="8764209" cy="715089"/>
          </a:xfrm>
          <a:prstGeom prst="wedgeRoundRectCallout">
            <a:avLst>
              <a:gd name="adj1" fmla="val -36256"/>
              <a:gd name="adj2" fmla="val 56940"/>
              <a:gd name="adj3" fmla="val 16667"/>
            </a:avLst>
          </a:prstGeom>
          <a:solidFill>
            <a:srgbClr val="E62438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If you have any questions regarding the PACT Service, please do not hesitate to contact any member of the team for more information!</a:t>
            </a:r>
          </a:p>
        </p:txBody>
      </p:sp>
    </p:spTree>
    <p:extLst>
      <p:ext uri="{BB962C8B-B14F-4D97-AF65-F5344CB8AC3E}">
        <p14:creationId xmlns:p14="http://schemas.microsoft.com/office/powerpoint/2010/main" val="15510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2CD7E8B-10A9-4AD4-B0A3-AC8919A5229B}"/>
              </a:ext>
            </a:extLst>
          </p:cNvPr>
          <p:cNvSpPr/>
          <p:nvPr/>
        </p:nvSpPr>
        <p:spPr>
          <a:xfrm>
            <a:off x="200279" y="188640"/>
            <a:ext cx="8764209" cy="79084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The PACT Offering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84D69D-5D1B-4E80-B70D-DBF601BC8AF1}"/>
              </a:ext>
            </a:extLst>
          </p:cNvPr>
          <p:cNvSpPr txBox="1"/>
          <p:nvPr/>
        </p:nvSpPr>
        <p:spPr>
          <a:xfrm>
            <a:off x="226426" y="3369839"/>
            <a:ext cx="7896244" cy="715089"/>
          </a:xfrm>
          <a:prstGeom prst="roundRect">
            <a:avLst/>
          </a:prstGeom>
          <a:solidFill>
            <a:srgbClr val="E6243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Would your patient benefit from a Proactive Full holistic Assessment, using the comprehensive geriatric assessment tool?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E9C3BC-BD4E-4F5D-BF10-F0AC0E465E42}"/>
              </a:ext>
            </a:extLst>
          </p:cNvPr>
          <p:cNvSpPr/>
          <p:nvPr/>
        </p:nvSpPr>
        <p:spPr>
          <a:xfrm>
            <a:off x="1043097" y="1072403"/>
            <a:ext cx="7921391" cy="65457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Are you aware of a patient suffering from unexplained falls? Trouble manoeuvring around their home due to their mobility?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F34FCCB-70D3-47B3-9A8F-00BE7C44D2CA}"/>
              </a:ext>
            </a:extLst>
          </p:cNvPr>
          <p:cNvSpPr/>
          <p:nvPr/>
        </p:nvSpPr>
        <p:spPr>
          <a:xfrm>
            <a:off x="3214260" y="4301854"/>
            <a:ext cx="5746403" cy="118457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If so, refer to the 5 Lane Ends PACT Project via System1 or speak to our Care Coordinators Kelly Robson or</a:t>
            </a:r>
          </a:p>
          <a:p>
            <a:pPr algn="ctr"/>
            <a:r>
              <a:rPr lang="en-GB" dirty="0"/>
              <a:t> Ashleigh Taylor</a:t>
            </a:r>
          </a:p>
          <a:p>
            <a:pPr algn="ctr"/>
            <a:r>
              <a:rPr lang="en-GB" dirty="0"/>
              <a:t>PACT CARE COORDINATORS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3606EC5-6EEF-4E1B-89E2-957539232D94}"/>
              </a:ext>
            </a:extLst>
          </p:cNvPr>
          <p:cNvGrpSpPr/>
          <p:nvPr/>
        </p:nvGrpSpPr>
        <p:grpSpPr>
          <a:xfrm>
            <a:off x="179512" y="1035544"/>
            <a:ext cx="720000" cy="720000"/>
            <a:chOff x="200278" y="1044233"/>
            <a:chExt cx="720000" cy="720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E0BE232-5378-44A4-A951-A65E2698D8C3}"/>
                </a:ext>
              </a:extLst>
            </p:cNvPr>
            <p:cNvSpPr/>
            <p:nvPr/>
          </p:nvSpPr>
          <p:spPr>
            <a:xfrm>
              <a:off x="200278" y="1044233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B7516F3C-2A2A-4764-A553-15D1D3A6E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863" y="1159761"/>
              <a:ext cx="453259" cy="453259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FD42E92-BC8F-4F12-94B2-1B580F2A7B63}"/>
              </a:ext>
            </a:extLst>
          </p:cNvPr>
          <p:cNvSpPr/>
          <p:nvPr/>
        </p:nvSpPr>
        <p:spPr>
          <a:xfrm>
            <a:off x="226426" y="1914443"/>
            <a:ext cx="7896244" cy="50723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Are they feeling lonely and isolated?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D630AB-6575-4AF7-B0E4-08CE92A829DA}"/>
              </a:ext>
            </a:extLst>
          </p:cNvPr>
          <p:cNvGrpSpPr/>
          <p:nvPr/>
        </p:nvGrpSpPr>
        <p:grpSpPr>
          <a:xfrm>
            <a:off x="8223721" y="1819905"/>
            <a:ext cx="720000" cy="720000"/>
            <a:chOff x="7985288" y="2061687"/>
            <a:chExt cx="720000" cy="720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E2B5C8C-9DAD-46B4-A6AD-78DC5B9762C1}"/>
                </a:ext>
              </a:extLst>
            </p:cNvPr>
            <p:cNvSpPr/>
            <p:nvPr/>
          </p:nvSpPr>
          <p:spPr>
            <a:xfrm>
              <a:off x="7985288" y="2061687"/>
              <a:ext cx="720000" cy="72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 descr="Icon&#10;&#10;Description automatically generated">
              <a:extLst>
                <a:ext uri="{FF2B5EF4-FFF2-40B4-BE49-F238E27FC236}">
                  <a16:creationId xmlns:a16="http://schemas.microsoft.com/office/drawing/2014/main" id="{E7D4F697-0989-412A-BB32-52F73DC1E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3253" y="2196425"/>
              <a:ext cx="424070" cy="42407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EF66FD0-90FF-489B-82FA-EB397398F46B}"/>
              </a:ext>
            </a:extLst>
          </p:cNvPr>
          <p:cNvSpPr txBox="1"/>
          <p:nvPr/>
        </p:nvSpPr>
        <p:spPr>
          <a:xfrm>
            <a:off x="3214260" y="5501291"/>
            <a:ext cx="5750228" cy="102155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For more information, or if you have any questions, please contact Ayeesha Qureshi, PCN Network Manager Ayeesha.Qureshi@bradford.nhs.uk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589F176-B622-41FE-B4E3-70B7F1F82F23}"/>
              </a:ext>
            </a:extLst>
          </p:cNvPr>
          <p:cNvGrpSpPr/>
          <p:nvPr/>
        </p:nvGrpSpPr>
        <p:grpSpPr>
          <a:xfrm>
            <a:off x="8240663" y="3350070"/>
            <a:ext cx="720000" cy="720000"/>
            <a:chOff x="206309" y="2539294"/>
            <a:chExt cx="720000" cy="720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4FECA4F-841F-4693-9FE9-D80E02A11F78}"/>
                </a:ext>
              </a:extLst>
            </p:cNvPr>
            <p:cNvSpPr/>
            <p:nvPr/>
          </p:nvSpPr>
          <p:spPr>
            <a:xfrm>
              <a:off x="206309" y="2539294"/>
              <a:ext cx="720000" cy="720000"/>
            </a:xfrm>
            <a:prstGeom prst="ellipse">
              <a:avLst/>
            </a:prstGeom>
            <a:solidFill>
              <a:srgbClr val="E624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4ADFBC34-F747-4539-ACDD-ECA6379660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736" y="2677255"/>
              <a:ext cx="452376" cy="452376"/>
            </a:xfrm>
            <a:prstGeom prst="rect">
              <a:avLst/>
            </a:prstGeom>
          </p:spPr>
        </p:pic>
      </p:grp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7266440-CA9C-49D4-B4F2-B8E75D6DCD03}"/>
              </a:ext>
            </a:extLst>
          </p:cNvPr>
          <p:cNvSpPr/>
          <p:nvPr/>
        </p:nvSpPr>
        <p:spPr>
          <a:xfrm>
            <a:off x="179512" y="4199818"/>
            <a:ext cx="2855236" cy="252254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Our Service can offer support for:</a:t>
            </a:r>
          </a:p>
          <a:p>
            <a:pPr algn="ctr"/>
            <a:r>
              <a:rPr lang="en-GB" dirty="0"/>
              <a:t>Self Care</a:t>
            </a:r>
          </a:p>
          <a:p>
            <a:pPr algn="ctr"/>
            <a:r>
              <a:rPr lang="en-GB" dirty="0"/>
              <a:t>Financial Advice</a:t>
            </a:r>
          </a:p>
          <a:p>
            <a:pPr algn="ctr"/>
            <a:r>
              <a:rPr lang="en-GB" dirty="0"/>
              <a:t>Housing Advice</a:t>
            </a:r>
          </a:p>
          <a:p>
            <a:pPr algn="ctr"/>
            <a:r>
              <a:rPr lang="en-GB" dirty="0"/>
              <a:t>Safe and Sound Referral</a:t>
            </a:r>
          </a:p>
          <a:p>
            <a:pPr algn="ctr"/>
            <a:r>
              <a:rPr lang="en-GB" dirty="0"/>
              <a:t>Mental Health and Social Services Input</a:t>
            </a:r>
          </a:p>
          <a:p>
            <a:pPr algn="ctr"/>
            <a:r>
              <a:rPr lang="en-GB" dirty="0"/>
              <a:t>6CIT &amp; Bloods 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09B83FC-F2C2-40F6-9929-3974C4FB6DFA}"/>
              </a:ext>
            </a:extLst>
          </p:cNvPr>
          <p:cNvSpPr/>
          <p:nvPr/>
        </p:nvSpPr>
        <p:spPr>
          <a:xfrm>
            <a:off x="1043097" y="2645674"/>
            <a:ext cx="7921391" cy="50723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Are they coded as “moderate” Frailty and still independently living at home?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11A4CFB-21F4-48FE-A22C-57F85C211183}"/>
              </a:ext>
            </a:extLst>
          </p:cNvPr>
          <p:cNvSpPr/>
          <p:nvPr/>
        </p:nvSpPr>
        <p:spPr>
          <a:xfrm>
            <a:off x="179512" y="2539711"/>
            <a:ext cx="720000" cy="72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43A19F2-B9AA-4AB6-B4AA-54245DCC68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76" y="2638608"/>
            <a:ext cx="486480" cy="48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2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BDCF696-DABC-1A60-E2CD-7E035901BF73}"/>
              </a:ext>
            </a:extLst>
          </p:cNvPr>
          <p:cNvSpPr/>
          <p:nvPr/>
        </p:nvSpPr>
        <p:spPr>
          <a:xfrm>
            <a:off x="174768" y="443830"/>
            <a:ext cx="4266000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PACT Care Coordinators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3A0DB10-FF3C-27FA-FF2A-3C712A47E8D6}"/>
              </a:ext>
            </a:extLst>
          </p:cNvPr>
          <p:cNvGrpSpPr/>
          <p:nvPr/>
        </p:nvGrpSpPr>
        <p:grpSpPr>
          <a:xfrm>
            <a:off x="166005" y="1032847"/>
            <a:ext cx="4240907" cy="2354493"/>
            <a:chOff x="174768" y="1329611"/>
            <a:chExt cx="4240907" cy="235449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FE382DF4-8E6B-0CB7-6F1E-B1B61513F162}"/>
                </a:ext>
              </a:extLst>
            </p:cNvPr>
            <p:cNvSpPr/>
            <p:nvPr/>
          </p:nvSpPr>
          <p:spPr>
            <a:xfrm>
              <a:off x="174768" y="1329611"/>
              <a:ext cx="4240907" cy="2354493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/>
            </a:p>
          </p:txBody>
        </p:sp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D90847D7-F67D-50A1-D9F4-64392576B2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18" t="9944" r="65143" b="42699"/>
            <a:stretch/>
          </p:blipFill>
          <p:spPr bwMode="auto">
            <a:xfrm>
              <a:off x="2624595" y="1490492"/>
              <a:ext cx="1407566" cy="1786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D3907B9-F9D1-E1C1-65FA-9810F696420E}"/>
                </a:ext>
              </a:extLst>
            </p:cNvPr>
            <p:cNvSpPr txBox="1"/>
            <p:nvPr/>
          </p:nvSpPr>
          <p:spPr>
            <a:xfrm>
              <a:off x="716439" y="3290163"/>
              <a:ext cx="15938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Ashleigh Taylor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E0DBCEC-A44A-9FD8-5820-02E1802B0B89}"/>
                </a:ext>
              </a:extLst>
            </p:cNvPr>
            <p:cNvSpPr txBox="1"/>
            <p:nvPr/>
          </p:nvSpPr>
          <p:spPr>
            <a:xfrm>
              <a:off x="2656913" y="3281246"/>
              <a:ext cx="1375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Kelly Robson</a:t>
              </a:r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7760037-899D-23E3-03D5-FF2B4714A012}"/>
              </a:ext>
            </a:extLst>
          </p:cNvPr>
          <p:cNvSpPr/>
          <p:nvPr/>
        </p:nvSpPr>
        <p:spPr>
          <a:xfrm>
            <a:off x="166004" y="3514692"/>
            <a:ext cx="4240490" cy="461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Housebound Visiting Team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E3487D-6AE9-EB65-5AE8-99FF0A73A15D}"/>
              </a:ext>
            </a:extLst>
          </p:cNvPr>
          <p:cNvGrpSpPr/>
          <p:nvPr/>
        </p:nvGrpSpPr>
        <p:grpSpPr>
          <a:xfrm>
            <a:off x="166004" y="4103709"/>
            <a:ext cx="4240907" cy="2587377"/>
            <a:chOff x="174768" y="1329611"/>
            <a:chExt cx="4240907" cy="2587377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EB93723E-9E3F-52FA-4B66-DF3BFBCFFB1D}"/>
                </a:ext>
              </a:extLst>
            </p:cNvPr>
            <p:cNvSpPr/>
            <p:nvPr/>
          </p:nvSpPr>
          <p:spPr>
            <a:xfrm>
              <a:off x="174768" y="1329611"/>
              <a:ext cx="4240907" cy="2587377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/>
            </a:p>
            <a:p>
              <a:endParaRPr lang="en-GB" dirty="0"/>
            </a:p>
            <a:p>
              <a:endParaRPr lang="en-GB" dirty="0"/>
            </a:p>
            <a:p>
              <a:endParaRPr lang="en-GB" dirty="0"/>
            </a:p>
            <a:p>
              <a:endParaRPr lang="en-GB" dirty="0"/>
            </a:p>
            <a:p>
              <a:endParaRPr lang="en-GB" dirty="0"/>
            </a:p>
            <a:p>
              <a:r>
                <a:rPr lang="en-GB" dirty="0"/>
                <a:t>		      Kelly Manson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7389771-3E1A-A08B-3764-017A5304153A}"/>
                </a:ext>
              </a:extLst>
            </p:cNvPr>
            <p:cNvSpPr txBox="1"/>
            <p:nvPr/>
          </p:nvSpPr>
          <p:spPr>
            <a:xfrm>
              <a:off x="1095199" y="3247842"/>
              <a:ext cx="184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32" name="Picture 8">
            <a:extLst>
              <a:ext uri="{FF2B5EF4-FFF2-40B4-BE49-F238E27FC236}">
                <a16:creationId xmlns:a16="http://schemas.microsoft.com/office/drawing/2014/main" id="{5F5F937C-09B9-61C7-E920-33459FDB48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0" t="16018" r="62333" b="24930"/>
          <a:stretch/>
        </p:blipFill>
        <p:spPr bwMode="auto">
          <a:xfrm>
            <a:off x="1413866" y="4336617"/>
            <a:ext cx="1744765" cy="168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12AAB9AD-EAB2-E841-EB96-6500276E4139}"/>
              </a:ext>
            </a:extLst>
          </p:cNvPr>
          <p:cNvGrpSpPr/>
          <p:nvPr/>
        </p:nvGrpSpPr>
        <p:grpSpPr>
          <a:xfrm>
            <a:off x="4679754" y="3874952"/>
            <a:ext cx="4262526" cy="2791862"/>
            <a:chOff x="4652796" y="2251853"/>
            <a:chExt cx="4262526" cy="279186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D7FBC774-CAD2-1326-A212-F3B049BA59D3}"/>
                </a:ext>
              </a:extLst>
            </p:cNvPr>
            <p:cNvSpPr/>
            <p:nvPr/>
          </p:nvSpPr>
          <p:spPr>
            <a:xfrm>
              <a:off x="4652796" y="2251853"/>
              <a:ext cx="4240490" cy="4616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HR Team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DDC919E-1B07-BE61-C791-6422C5E0C39F}"/>
                </a:ext>
              </a:extLst>
            </p:cNvPr>
            <p:cNvGrpSpPr/>
            <p:nvPr/>
          </p:nvGrpSpPr>
          <p:grpSpPr>
            <a:xfrm>
              <a:off x="4674415" y="2803758"/>
              <a:ext cx="4240907" cy="2239957"/>
              <a:chOff x="174768" y="1677031"/>
              <a:chExt cx="4240907" cy="2239957"/>
            </a:xfrm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45B59748-D263-E000-13E0-66BA840C40AD}"/>
                  </a:ext>
                </a:extLst>
              </p:cNvPr>
              <p:cNvSpPr/>
              <p:nvPr/>
            </p:nvSpPr>
            <p:spPr>
              <a:xfrm>
                <a:off x="174768" y="1677031"/>
                <a:ext cx="4240907" cy="2239957"/>
              </a:xfrm>
              <a:prstGeom prst="round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EB62A2B-803C-3F71-AD04-58E072628A8F}"/>
                  </a:ext>
                </a:extLst>
              </p:cNvPr>
              <p:cNvSpPr txBox="1"/>
              <p:nvPr/>
            </p:nvSpPr>
            <p:spPr>
              <a:xfrm>
                <a:off x="310180" y="3494580"/>
                <a:ext cx="17547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Ayeesha Qureshi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80C60FD-34C4-1EC9-E920-73D823BA9E17}"/>
                  </a:ext>
                </a:extLst>
              </p:cNvPr>
              <p:cNvSpPr txBox="1"/>
              <p:nvPr/>
            </p:nvSpPr>
            <p:spPr>
              <a:xfrm>
                <a:off x="2604615" y="3494580"/>
                <a:ext cx="1693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Denise Mitchell </a:t>
                </a:r>
              </a:p>
            </p:txBody>
          </p:sp>
        </p:grpSp>
        <p:pic>
          <p:nvPicPr>
            <p:cNvPr id="28" name="Picture 10">
              <a:extLst>
                <a:ext uri="{FF2B5EF4-FFF2-40B4-BE49-F238E27FC236}">
                  <a16:creationId xmlns:a16="http://schemas.microsoft.com/office/drawing/2014/main" id="{152F3ED4-2D8D-973F-D52F-EE1F34064F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77" t="8756" r="63587" b="28419"/>
            <a:stretch/>
          </p:blipFill>
          <p:spPr bwMode="auto">
            <a:xfrm>
              <a:off x="7224548" y="2980880"/>
              <a:ext cx="1441980" cy="1691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4C179F0-57DA-7937-8F75-5B0459013F2B}"/>
              </a:ext>
            </a:extLst>
          </p:cNvPr>
          <p:cNvSpPr/>
          <p:nvPr/>
        </p:nvSpPr>
        <p:spPr>
          <a:xfrm>
            <a:off x="4601677" y="957944"/>
            <a:ext cx="4266000" cy="1261628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5LE PACT &amp; HBVT</a:t>
            </a:r>
          </a:p>
          <a:p>
            <a:pPr algn="ctr"/>
            <a:r>
              <a:rPr lang="en-GB" sz="2000" dirty="0"/>
              <a:t>Who Are We?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692E47-B5D4-0A38-D2EE-0005C56BF09E}"/>
              </a:ext>
            </a:extLst>
          </p:cNvPr>
          <p:cNvSpPr txBox="1"/>
          <p:nvPr/>
        </p:nvSpPr>
        <p:spPr>
          <a:xfrm>
            <a:off x="4673600" y="2456689"/>
            <a:ext cx="4240491" cy="1328023"/>
          </a:xfrm>
          <a:prstGeom prst="roundRect">
            <a:avLst/>
          </a:prstGeom>
          <a:solidFill>
            <a:srgbClr val="E62438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If you have any questions regarding the PACT Service, please do not hesitate to contact any member of the team for more information!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8F170C-6FF8-D1B5-09C7-E24EFA548D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302" y="134536"/>
            <a:ext cx="22383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A person taking a selfie&#10;&#10;AI-generated content may be incorrect.">
            <a:extLst>
              <a:ext uri="{FF2B5EF4-FFF2-40B4-BE49-F238E27FC236}">
                <a16:creationId xmlns:a16="http://schemas.microsoft.com/office/drawing/2014/main" id="{5CBBA794-0304-9A21-7041-832D9272C7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42" y="1212788"/>
            <a:ext cx="1407566" cy="1756002"/>
          </a:xfrm>
          <a:prstGeom prst="rect">
            <a:avLst/>
          </a:prstGeom>
        </p:spPr>
      </p:pic>
      <p:pic>
        <p:nvPicPr>
          <p:cNvPr id="6" name="Picture 5" descr="A person with long hair smiling&#10;&#10;AI-generated content may be incorrect.">
            <a:extLst>
              <a:ext uri="{FF2B5EF4-FFF2-40B4-BE49-F238E27FC236}">
                <a16:creationId xmlns:a16="http://schemas.microsoft.com/office/drawing/2014/main" id="{51B2A4E9-CAA2-3330-319D-E78144C85D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9"/>
          <a:stretch/>
        </p:blipFill>
        <p:spPr>
          <a:xfrm>
            <a:off x="5099684" y="4621981"/>
            <a:ext cx="1218159" cy="158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54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301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Qureshi Ayeesha</dc:creator>
  <cp:lastModifiedBy>Richmond2 Jaime</cp:lastModifiedBy>
  <cp:revision>14</cp:revision>
  <dcterms:created xsi:type="dcterms:W3CDTF">2023-01-19T13:01:04Z</dcterms:created>
  <dcterms:modified xsi:type="dcterms:W3CDTF">2025-07-15T13:32:10Z</dcterms:modified>
</cp:coreProperties>
</file>